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1120" r:id="rId2"/>
    <p:sldId id="1118" r:id="rId3"/>
    <p:sldId id="111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17"/>
    <p:restoredTop sz="81123"/>
  </p:normalViewPr>
  <p:slideViewPr>
    <p:cSldViewPr snapToGrid="0" snapToObjects="1">
      <p:cViewPr varScale="1">
        <p:scale>
          <a:sx n="88" d="100"/>
          <a:sy n="88"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E8A39-CE03-2446-91A9-7E5C2C556466}" type="datetimeFigureOut">
              <a:rPr lang="en-US" smtClean="0"/>
              <a:t>8/17/22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8404-839C-9E47-9539-45C983500714}" type="slidenum">
              <a:rPr lang="en-US" smtClean="0"/>
              <a:t>‹#›</a:t>
            </a:fld>
            <a:endParaRPr lang="en-US"/>
          </a:p>
        </p:txBody>
      </p:sp>
    </p:spTree>
    <p:extLst>
      <p:ext uri="{BB962C8B-B14F-4D97-AF65-F5344CB8AC3E}">
        <p14:creationId xmlns:p14="http://schemas.microsoft.com/office/powerpoint/2010/main" val="54712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Chemical Probes Portal has recently released a new website, including an improved search function, and featuring criteria to evaluate new types of compounds like PROTACs and molecular glues. New probes are reviews are continually added, with over 750 compounds and 350 targets at the beginning of 2022.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Portal is looking for recommendations for new probes or targets to include and new members to add to our Scientific Expert Review Panel (SERP).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spread the word and help improve the use of chemical probes in biomedical research.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Background: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Chemical Probes Portal is a free, open science resource to provide researchers with information and expert guidance to choose the best chemical probes for their research. The website has recently been rebuilt, including an easier search function and improved user experience. New probes and reviews are continually added, including more than 750 compounds and 350 targets at the beginning of 2022.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Using chemical probes appropriately is one of the biggest issues in biomedical research – ensuring that data gathered from experiments with inhibitors is robust and of high quality. Chemical probes should be potent, selective within and outside the protein family, have demonstrable activity in cells (or on target for extracellular targets), and be used with appropriate controls, and good probes are not widely toxic to cells or reactive with assay components.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Portal features hundreds of protein targets and different chemical tools that target them, including inhibitors, PROTACs, molecular glues, agonists and antagonists. For each compound, three experts review and rate the probe, providing advice and recommendations on their use as well as confirming the recommended concentration for cellular and in vivo experiments.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Researchers can look for data and expert recommendations on their </a:t>
            </a:r>
            <a:r>
              <a:rPr lang="en-US" sz="1200" kern="1200" dirty="0" err="1">
                <a:solidFill>
                  <a:schemeClr val="tx1"/>
                </a:solidFill>
                <a:effectLst/>
                <a:latin typeface="+mn-lt"/>
                <a:ea typeface="+mn-ea"/>
                <a:cs typeface="+mn-cs"/>
              </a:rPr>
              <a:t>favourite</a:t>
            </a:r>
            <a:r>
              <a:rPr lang="en-US" sz="1200" kern="1200" dirty="0">
                <a:solidFill>
                  <a:schemeClr val="tx1"/>
                </a:solidFill>
                <a:effectLst/>
                <a:latin typeface="+mn-lt"/>
                <a:ea typeface="+mn-ea"/>
                <a:cs typeface="+mn-cs"/>
              </a:rPr>
              <a:t> chemical tool, or help answer: Which is the best probe to target this protein? Which alternative probes and controls can I 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Portal is continually growing, and always open to recommendations for probes, targets or expert reviewers. Please spread the word and help improve the use of chemical probes in biomedical research.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please contact us on social media or at </a:t>
            </a:r>
            <a:r>
              <a:rPr lang="en-US" sz="1200" kern="1200" dirty="0" err="1">
                <a:solidFill>
                  <a:schemeClr val="tx1"/>
                </a:solidFill>
                <a:effectLst/>
                <a:latin typeface="+mn-lt"/>
                <a:ea typeface="+mn-ea"/>
                <a:cs typeface="+mn-cs"/>
              </a:rPr>
              <a:t>contact@chemprobes.org</a:t>
            </a:r>
            <a:r>
              <a:rPr lang="en-U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CC BY-SA 3.0 </a:t>
            </a:r>
            <a:r>
              <a:rPr lang="en-US" dirty="0"/>
              <a:t>This slide and the Chemical Probes Portal are open access and free to reuse with recognition.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A88A3B-AE40-C849-AD4A-D052F1DA970D}" type="slidenum">
              <a:rPr lang="en-US" smtClean="0"/>
              <a:t>2</a:t>
            </a:fld>
            <a:endParaRPr lang="en-US"/>
          </a:p>
        </p:txBody>
      </p:sp>
    </p:spTree>
    <p:extLst>
      <p:ext uri="{BB962C8B-B14F-4D97-AF65-F5344CB8AC3E}">
        <p14:creationId xmlns:p14="http://schemas.microsoft.com/office/powerpoint/2010/main" val="418769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Chemical Probes Portal has recently released a new website, including an improved search function, and featuring criteria to evaluate new types of compounds like PROTACs and molecular glues. New probes are reviews are continually added, with over 750 compounds and 350 targets at the beginning of 2022.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Portal is looking for recommendations for new probes or targets to include and new members to add to our Scientific Expert Review Panel (SERP).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spread the word and help improve the use of chemical probes in biomedical research.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Background: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Chemical Probes Portal is a free, open science resource to provide researchers with information and expert guidance to choose the best chemical probes for their research. The website has recently been rebuilt, including an easier search function and improved user experience. New probes and reviews are continually added, including more than 750 compounds and 350 targets at the beginning of 2022.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Using chemical probes appropriately is one of the biggest issues in biomedical research – ensuring that data gathered from experiments with inhibitors is robust and of high quality. Chemical probes should be potent, selective within and outside the protein family, have demonstrable activity in cells (or on target for extracellular targets), and be used with appropriate controls, and good probes are not widely toxic to cells or reactive with assay components.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Portal features hundreds of protein targets and different chemical tools that target them, including inhibitors, PROTACs, molecular glues, agonists and antagonists. For each compound, three experts review and rate the probe, providing advice and recommendations on their use as well as confirming the recommended concentration for cellular and in vivo experiments.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Researchers can look for data and expert recommendations on their </a:t>
            </a:r>
            <a:r>
              <a:rPr lang="en-US" sz="1200" kern="1200" dirty="0" err="1">
                <a:solidFill>
                  <a:schemeClr val="tx1"/>
                </a:solidFill>
                <a:effectLst/>
                <a:latin typeface="+mn-lt"/>
                <a:ea typeface="+mn-ea"/>
                <a:cs typeface="+mn-cs"/>
              </a:rPr>
              <a:t>favourite</a:t>
            </a:r>
            <a:r>
              <a:rPr lang="en-US" sz="1200" kern="1200" dirty="0">
                <a:solidFill>
                  <a:schemeClr val="tx1"/>
                </a:solidFill>
                <a:effectLst/>
                <a:latin typeface="+mn-lt"/>
                <a:ea typeface="+mn-ea"/>
                <a:cs typeface="+mn-cs"/>
              </a:rPr>
              <a:t> chemical tool, or help answer: Which is the best probe to target this protein? Which alternative probes and controls can I 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Portal is continually growing, and always open to recommendations for probes, targets or expert reviewers. Please spread the word and help improve the use of chemical probes in biomedical research.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please contact us on social media or at </a:t>
            </a:r>
            <a:r>
              <a:rPr lang="en-US" sz="1200" kern="1200" dirty="0" err="1">
                <a:solidFill>
                  <a:schemeClr val="tx1"/>
                </a:solidFill>
                <a:effectLst/>
                <a:latin typeface="+mn-lt"/>
                <a:ea typeface="+mn-ea"/>
                <a:cs typeface="+mn-cs"/>
              </a:rPr>
              <a:t>contact@chemprobes.org</a:t>
            </a:r>
            <a:r>
              <a:rPr lang="en-U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CC BY-SA 3.0 </a:t>
            </a:r>
            <a:r>
              <a:rPr lang="en-US" dirty="0"/>
              <a:t>This slide and the Chemical Probes Portal are open access and free to reuse with recognition. </a:t>
            </a:r>
          </a:p>
        </p:txBody>
      </p:sp>
      <p:sp>
        <p:nvSpPr>
          <p:cNvPr id="4" name="Slide Number Placeholder 3"/>
          <p:cNvSpPr>
            <a:spLocks noGrp="1"/>
          </p:cNvSpPr>
          <p:nvPr>
            <p:ph type="sldNum" sz="quarter" idx="5"/>
          </p:nvPr>
        </p:nvSpPr>
        <p:spPr/>
        <p:txBody>
          <a:bodyPr/>
          <a:lstStyle/>
          <a:p>
            <a:fld id="{B3A88A3B-AE40-C849-AD4A-D052F1DA970D}" type="slidenum">
              <a:rPr lang="en-US" smtClean="0"/>
              <a:t>3</a:t>
            </a:fld>
            <a:endParaRPr lang="en-US"/>
          </a:p>
        </p:txBody>
      </p:sp>
    </p:spTree>
    <p:extLst>
      <p:ext uri="{BB962C8B-B14F-4D97-AF65-F5344CB8AC3E}">
        <p14:creationId xmlns:p14="http://schemas.microsoft.com/office/powerpoint/2010/main" val="349884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F6DE-4045-4B44-9842-8E0284D56F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3C81E08-2A5D-DD4F-AC7A-2A89F07A1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1F2EC0C-3935-C043-BED6-08F77E6C6340}"/>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5" name="Footer Placeholder 4">
            <a:extLst>
              <a:ext uri="{FF2B5EF4-FFF2-40B4-BE49-F238E27FC236}">
                <a16:creationId xmlns:a16="http://schemas.microsoft.com/office/drawing/2014/main" id="{201F032D-BC07-164B-8B1B-0C762099C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91776-6DCB-0F49-AFFF-0FD055952DBE}"/>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187943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3995-2902-5244-9352-54510B8DFE9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0F3920-5699-8D49-AB57-623E590941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A18D1E-AFCB-1148-A2E2-A95DA5F1CB84}"/>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5" name="Footer Placeholder 4">
            <a:extLst>
              <a:ext uri="{FF2B5EF4-FFF2-40B4-BE49-F238E27FC236}">
                <a16:creationId xmlns:a16="http://schemas.microsoft.com/office/drawing/2014/main" id="{1035C05C-001D-6A4D-8FE3-A98BC9544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1834F-DD8D-7F46-9FE1-88E977EAD8AE}"/>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139636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67D7E-4604-4143-8806-B92BC00FDD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CCB08C-08C6-D640-BF7D-CBCDC3A8CA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47E215-0441-2C40-B6C6-E8ABB7860C78}"/>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5" name="Footer Placeholder 4">
            <a:extLst>
              <a:ext uri="{FF2B5EF4-FFF2-40B4-BE49-F238E27FC236}">
                <a16:creationId xmlns:a16="http://schemas.microsoft.com/office/drawing/2014/main" id="{6A0FCD73-3375-A041-A122-65E78AFA8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7E2E9-4734-CD4A-8829-2143A7A5CE34}"/>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331447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0FA9-A241-EA40-9F80-49C2D50A26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84500D-B392-6B42-BD27-5F48180A41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FBAF2-A0EE-8D43-BEA2-36DA30D35A4E}"/>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5" name="Footer Placeholder 4">
            <a:extLst>
              <a:ext uri="{FF2B5EF4-FFF2-40B4-BE49-F238E27FC236}">
                <a16:creationId xmlns:a16="http://schemas.microsoft.com/office/drawing/2014/main" id="{5A7B3AAF-73B9-5A47-B84F-CB114C816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14E06-BF86-C749-BECB-E94CA8EAA182}"/>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349774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DC00-C61B-9D4D-B272-5D41C29151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C805A3F-C554-054B-852F-05610E92F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7499C9-1780-AC49-9892-70F5060E43E9}"/>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5" name="Footer Placeholder 4">
            <a:extLst>
              <a:ext uri="{FF2B5EF4-FFF2-40B4-BE49-F238E27FC236}">
                <a16:creationId xmlns:a16="http://schemas.microsoft.com/office/drawing/2014/main" id="{B37B99E5-85CB-5C46-A3D5-58128C66B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4280A-00D9-E640-92C7-22799E5771DB}"/>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40596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570C-1894-0440-B740-2C403F57F8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C6A622-D616-1C42-B3D4-87187F3FA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7366916-0574-1941-A6AF-601A31BB3E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E3811ED-7BCC-304D-9A0D-081E80B8F3D7}"/>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6" name="Footer Placeholder 5">
            <a:extLst>
              <a:ext uri="{FF2B5EF4-FFF2-40B4-BE49-F238E27FC236}">
                <a16:creationId xmlns:a16="http://schemas.microsoft.com/office/drawing/2014/main" id="{1D5C9203-43C4-0144-BA81-5723850D0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C3704-BFCA-1848-A5C4-FB23DAF3D6D0}"/>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302736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0CA6-ADCF-A34E-BC1B-CC512E6FE3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69ABC0-7D2A-A245-87A0-ACF27E3C89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4816D6-8BB1-6544-9FCD-2E6ECD1BD7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BDA867-6737-9447-A527-95B106D3A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A366AD-DD53-434A-A9AD-57A065B6E3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13C8B01-2706-0043-B2FB-DF5C33C6C36A}"/>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8" name="Footer Placeholder 7">
            <a:extLst>
              <a:ext uri="{FF2B5EF4-FFF2-40B4-BE49-F238E27FC236}">
                <a16:creationId xmlns:a16="http://schemas.microsoft.com/office/drawing/2014/main" id="{393A4866-ABC2-AE48-BD61-CA1BAD6380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BEAC58-20F1-314F-9AE3-041B3F1C5CE0}"/>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304055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A1DB-9272-DC44-9C4A-809CF9958A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AB7D19F-E32D-344B-980F-BB0704C9DBA3}"/>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4" name="Footer Placeholder 3">
            <a:extLst>
              <a:ext uri="{FF2B5EF4-FFF2-40B4-BE49-F238E27FC236}">
                <a16:creationId xmlns:a16="http://schemas.microsoft.com/office/drawing/2014/main" id="{3F0CC8FB-384B-AE46-AA32-DBB43B008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05DD1-C79F-794A-8CF9-6B46AFC27F46}"/>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129568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142A64-2BFB-E04B-9536-3ADBA7389A43}"/>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3" name="Footer Placeholder 2">
            <a:extLst>
              <a:ext uri="{FF2B5EF4-FFF2-40B4-BE49-F238E27FC236}">
                <a16:creationId xmlns:a16="http://schemas.microsoft.com/office/drawing/2014/main" id="{FCEA962D-F9AE-F44B-806B-082F0E21F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47764-FE11-3849-9DA8-2FC87BF5B6BD}"/>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76608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01D9-7E91-374E-9AD3-5FD70FF686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ABA6E4-52A5-4049-96CE-9611B086C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4DC122-BEE0-584F-8084-67A6D37F7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48F7FE-5700-DA42-AF8B-0A89830C5439}"/>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6" name="Footer Placeholder 5">
            <a:extLst>
              <a:ext uri="{FF2B5EF4-FFF2-40B4-BE49-F238E27FC236}">
                <a16:creationId xmlns:a16="http://schemas.microsoft.com/office/drawing/2014/main" id="{FB88C8F6-AD76-BF49-BC6C-CFEED9551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F30B3-A043-FE49-8E1D-8A50DA7BC220}"/>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242316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05E9-7E03-A846-9181-3E7543E4F6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EFE8B18-E4EF-B04B-BF3E-31D757ED9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F0DA0C-F31C-B94F-AE07-0F4E625FE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6DD73A-49CE-4145-81A3-351FDCE36947}"/>
              </a:ext>
            </a:extLst>
          </p:cNvPr>
          <p:cNvSpPr>
            <a:spLocks noGrp="1"/>
          </p:cNvSpPr>
          <p:nvPr>
            <p:ph type="dt" sz="half" idx="10"/>
          </p:nvPr>
        </p:nvSpPr>
        <p:spPr/>
        <p:txBody>
          <a:bodyPr/>
          <a:lstStyle/>
          <a:p>
            <a:fld id="{66C0DDA2-8584-4C43-A74F-41EC1A271ABA}" type="datetimeFigureOut">
              <a:rPr lang="en-US" smtClean="0"/>
              <a:t>8/17/22</a:t>
            </a:fld>
            <a:endParaRPr lang="en-US"/>
          </a:p>
        </p:txBody>
      </p:sp>
      <p:sp>
        <p:nvSpPr>
          <p:cNvPr id="6" name="Footer Placeholder 5">
            <a:extLst>
              <a:ext uri="{FF2B5EF4-FFF2-40B4-BE49-F238E27FC236}">
                <a16:creationId xmlns:a16="http://schemas.microsoft.com/office/drawing/2014/main" id="{5A7B88C6-9071-044D-8DC1-A033E80B5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8ACB8-F515-BD46-8135-EE573A9950ED}"/>
              </a:ext>
            </a:extLst>
          </p:cNvPr>
          <p:cNvSpPr>
            <a:spLocks noGrp="1"/>
          </p:cNvSpPr>
          <p:nvPr>
            <p:ph type="sldNum" sz="quarter" idx="12"/>
          </p:nvPr>
        </p:nvSpPr>
        <p:spPr/>
        <p:txBody>
          <a:bodyPr/>
          <a:lstStyle/>
          <a:p>
            <a:fld id="{DCD7C015-0CC8-3E4C-9B05-70E5B8E4B29C}" type="slidenum">
              <a:rPr lang="en-US" smtClean="0"/>
              <a:t>‹#›</a:t>
            </a:fld>
            <a:endParaRPr lang="en-US"/>
          </a:p>
        </p:txBody>
      </p:sp>
    </p:spTree>
    <p:extLst>
      <p:ext uri="{BB962C8B-B14F-4D97-AF65-F5344CB8AC3E}">
        <p14:creationId xmlns:p14="http://schemas.microsoft.com/office/powerpoint/2010/main" val="405982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2D927-CFE1-6B43-A084-0015348D31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48DAF7-9B6E-E441-A2C1-A67AB8752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88B50C-73C7-AC43-A4FF-B80D1F3DE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0DDA2-8584-4C43-A74F-41EC1A271ABA}" type="datetimeFigureOut">
              <a:rPr lang="en-US" smtClean="0"/>
              <a:t>8/17/22</a:t>
            </a:fld>
            <a:endParaRPr lang="en-US"/>
          </a:p>
        </p:txBody>
      </p:sp>
      <p:sp>
        <p:nvSpPr>
          <p:cNvPr id="5" name="Footer Placeholder 4">
            <a:extLst>
              <a:ext uri="{FF2B5EF4-FFF2-40B4-BE49-F238E27FC236}">
                <a16:creationId xmlns:a16="http://schemas.microsoft.com/office/drawing/2014/main" id="{1440BB35-AE16-2449-A58A-68319698E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FE1B04-CCF4-B14C-8944-9317EE617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7C015-0CC8-3E4C-9B05-70E5B8E4B29C}" type="slidenum">
              <a:rPr lang="en-US" smtClean="0"/>
              <a:t>‹#›</a:t>
            </a:fld>
            <a:endParaRPr lang="en-US"/>
          </a:p>
        </p:txBody>
      </p:sp>
    </p:spTree>
    <p:extLst>
      <p:ext uri="{BB962C8B-B14F-4D97-AF65-F5344CB8AC3E}">
        <p14:creationId xmlns:p14="http://schemas.microsoft.com/office/powerpoint/2010/main" val="2475621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ntact@chemprobe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6.png"/><Relationship Id="rId3" Type="http://schemas.openxmlformats.org/officeDocument/2006/relationships/image" Target="../media/image3.png"/><Relationship Id="rId21" Type="http://schemas.openxmlformats.org/officeDocument/2006/relationships/image" Target="../media/image19.jpeg"/><Relationship Id="rId7" Type="http://schemas.openxmlformats.org/officeDocument/2006/relationships/image" Target="../media/image10.svg"/><Relationship Id="rId12" Type="http://schemas.openxmlformats.org/officeDocument/2006/relationships/image" Target="../media/image17.png"/><Relationship Id="rId17" Type="http://schemas.openxmlformats.org/officeDocument/2006/relationships/image" Target="../media/image5.png"/><Relationship Id="rId2" Type="http://schemas.openxmlformats.org/officeDocument/2006/relationships/notesSlide" Target="../notesSlides/notesSlide2.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8.svg"/><Relationship Id="rId15"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B458-500A-A342-A4FB-FCF2B9F1E9C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Please delete before presenting</a:t>
            </a:r>
          </a:p>
        </p:txBody>
      </p:sp>
      <p:sp>
        <p:nvSpPr>
          <p:cNvPr id="3" name="Content Placeholder 2">
            <a:extLst>
              <a:ext uri="{FF2B5EF4-FFF2-40B4-BE49-F238E27FC236}">
                <a16:creationId xmlns:a16="http://schemas.microsoft.com/office/drawing/2014/main" id="{F753A903-46DB-DB47-9BBD-EA24756989AB}"/>
              </a:ext>
            </a:extLst>
          </p:cNvPr>
          <p:cNvSpPr>
            <a:spLocks noGrp="1"/>
          </p:cNvSpPr>
          <p:nvPr>
            <p:ph idx="1"/>
          </p:nvPr>
        </p:nvSpPr>
        <p:spPr/>
        <p:txBody>
          <a:bodyPr>
            <a:normAutofit fontScale="77500" lnSpcReduction="20000"/>
          </a:bodyPr>
          <a:lstStyle/>
          <a:p>
            <a:pPr marL="0" lvl="0" indent="0">
              <a:lnSpc>
                <a:spcPct val="134000"/>
              </a:lnSpc>
              <a:buNone/>
            </a:pPr>
            <a:r>
              <a:rPr lang="en-US" dirty="0">
                <a:latin typeface="Arial" panose="020B0604020202020204" pitchFamily="34" charset="0"/>
                <a:cs typeface="Arial" panose="020B0604020202020204" pitchFamily="34" charset="0"/>
              </a:rPr>
              <a:t>These slides and their contents are free to reuse through Creative Commons: </a:t>
            </a:r>
            <a:r>
              <a:rPr lang="en-GB" dirty="0">
                <a:latin typeface="Arial" panose="020B0604020202020204" pitchFamily="34" charset="0"/>
                <a:cs typeface="Arial" panose="020B0604020202020204" pitchFamily="34" charset="0"/>
              </a:rPr>
              <a:t>CC BY-SA 3.0 </a:t>
            </a:r>
          </a:p>
          <a:p>
            <a:pPr marL="0" indent="0">
              <a:lnSpc>
                <a:spcPct val="134000"/>
              </a:lnSpc>
              <a:buNone/>
            </a:pPr>
            <a:r>
              <a:rPr lang="en-GB" dirty="0">
                <a:latin typeface="Arial" panose="020B0604020202020204" pitchFamily="34" charset="0"/>
                <a:cs typeface="Arial" panose="020B0604020202020204" pitchFamily="34" charset="0"/>
              </a:rPr>
              <a:t>There are two slides in this deck for you to choose from. </a:t>
            </a:r>
          </a:p>
          <a:p>
            <a:pPr marL="0" lvl="0" indent="0">
              <a:lnSpc>
                <a:spcPct val="134000"/>
              </a:lnSpc>
              <a:buNone/>
            </a:pPr>
            <a:r>
              <a:rPr lang="en-GB" dirty="0">
                <a:latin typeface="Arial" panose="020B0604020202020204" pitchFamily="34" charset="0"/>
                <a:cs typeface="Arial" panose="020B0604020202020204" pitchFamily="34" charset="0"/>
              </a:rPr>
              <a:t>Background information about the Portal is included in the notes section of the slides. If you need any more information, please get in touch: </a:t>
            </a:r>
            <a:r>
              <a:rPr lang="en-GB" dirty="0">
                <a:latin typeface="Arial" panose="020B0604020202020204" pitchFamily="34" charset="0"/>
                <a:cs typeface="Arial" panose="020B0604020202020204" pitchFamily="34" charset="0"/>
                <a:hlinkClick r:id="rId2"/>
              </a:rPr>
              <a:t>Contact@chemprobes.org</a:t>
            </a:r>
            <a:r>
              <a:rPr lang="en-GB" dirty="0">
                <a:latin typeface="Arial" panose="020B0604020202020204" pitchFamily="34" charset="0"/>
                <a:cs typeface="Arial" panose="020B0604020202020204" pitchFamily="34" charset="0"/>
              </a:rPr>
              <a:t> </a:t>
            </a:r>
          </a:p>
          <a:p>
            <a:pPr marL="0" indent="0">
              <a:lnSpc>
                <a:spcPct val="134000"/>
              </a:lnSpc>
              <a:buNone/>
            </a:pPr>
            <a:r>
              <a:rPr lang="en-US" dirty="0">
                <a:latin typeface="Arial" panose="020B0604020202020204" pitchFamily="34" charset="0"/>
                <a:cs typeface="Arial" panose="020B0604020202020204" pitchFamily="34" charset="0"/>
              </a:rPr>
              <a:t>Please help us spread the word about chemical probes and the Chemical Probes Portal and improve the use of chemical probes in biomedical research.</a:t>
            </a:r>
          </a:p>
          <a:p>
            <a:pPr marL="0" indent="0">
              <a:lnSpc>
                <a:spcPct val="134000"/>
              </a:lnSpc>
              <a:buNone/>
            </a:pPr>
            <a:r>
              <a:rPr lang="en-US" dirty="0">
                <a:latin typeface="Arial" panose="020B0604020202020204" pitchFamily="34" charset="0"/>
                <a:cs typeface="Arial" panose="020B0604020202020204" pitchFamily="34" charset="0"/>
              </a:rPr>
              <a:t>Thank you for supporting the Portal! </a:t>
            </a:r>
          </a:p>
        </p:txBody>
      </p:sp>
    </p:spTree>
    <p:extLst>
      <p:ext uri="{BB962C8B-B14F-4D97-AF65-F5344CB8AC3E}">
        <p14:creationId xmlns:p14="http://schemas.microsoft.com/office/powerpoint/2010/main" val="236905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Diagram&#10;&#10;Description automatically generated">
            <a:extLst>
              <a:ext uri="{FF2B5EF4-FFF2-40B4-BE49-F238E27FC236}">
                <a16:creationId xmlns:a16="http://schemas.microsoft.com/office/drawing/2014/main" id="{1BF1D08F-625E-E240-AB3D-44673A232B7B}"/>
              </a:ext>
            </a:extLst>
          </p:cNvPr>
          <p:cNvPicPr>
            <a:picLocks noChangeAspect="1"/>
          </p:cNvPicPr>
          <p:nvPr/>
        </p:nvPicPr>
        <p:blipFill>
          <a:blip r:embed="rId3"/>
          <a:stretch>
            <a:fillRect/>
          </a:stretch>
        </p:blipFill>
        <p:spPr>
          <a:xfrm>
            <a:off x="7570779" y="2020903"/>
            <a:ext cx="3933336" cy="3308335"/>
          </a:xfrm>
          <a:prstGeom prst="rect">
            <a:avLst/>
          </a:prstGeom>
        </p:spPr>
      </p:pic>
      <p:sp>
        <p:nvSpPr>
          <p:cNvPr id="30" name="Rectangle 29">
            <a:extLst>
              <a:ext uri="{FF2B5EF4-FFF2-40B4-BE49-F238E27FC236}">
                <a16:creationId xmlns:a16="http://schemas.microsoft.com/office/drawing/2014/main" id="{5C11ADB4-C365-5A4F-9DD0-A46A2053813E}"/>
              </a:ext>
            </a:extLst>
          </p:cNvPr>
          <p:cNvSpPr/>
          <p:nvPr/>
        </p:nvSpPr>
        <p:spPr>
          <a:xfrm>
            <a:off x="0" y="5070"/>
            <a:ext cx="12192000" cy="1260985"/>
          </a:xfrm>
          <a:prstGeom prst="rect">
            <a:avLst/>
          </a:prstGeom>
          <a:solidFill>
            <a:srgbClr val="2C4C67"/>
          </a:solidFill>
          <a:ln>
            <a:solidFill>
              <a:srgbClr val="2C4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CE1723F-9C8B-344B-9D85-988EA71C2FEC}"/>
              </a:ext>
            </a:extLst>
          </p:cNvPr>
          <p:cNvPicPr>
            <a:picLocks noChangeAspect="1"/>
          </p:cNvPicPr>
          <p:nvPr/>
        </p:nvPicPr>
        <p:blipFill>
          <a:blip r:embed="rId4"/>
          <a:stretch>
            <a:fillRect/>
          </a:stretch>
        </p:blipFill>
        <p:spPr>
          <a:xfrm>
            <a:off x="185069" y="5670251"/>
            <a:ext cx="2347466" cy="858564"/>
          </a:xfrm>
          <a:prstGeom prst="rect">
            <a:avLst/>
          </a:prstGeom>
        </p:spPr>
      </p:pic>
      <p:pic>
        <p:nvPicPr>
          <p:cNvPr id="8" name="Picture 7">
            <a:extLst>
              <a:ext uri="{FF2B5EF4-FFF2-40B4-BE49-F238E27FC236}">
                <a16:creationId xmlns:a16="http://schemas.microsoft.com/office/drawing/2014/main" id="{1CE7604B-308E-2945-B558-49D355C77740}"/>
              </a:ext>
            </a:extLst>
          </p:cNvPr>
          <p:cNvPicPr>
            <a:picLocks noChangeAspect="1"/>
          </p:cNvPicPr>
          <p:nvPr/>
        </p:nvPicPr>
        <p:blipFill rotWithShape="1">
          <a:blip r:embed="rId5"/>
          <a:srcRect l="67471" t="628" r="15499" b="85577"/>
          <a:stretch/>
        </p:blipFill>
        <p:spPr>
          <a:xfrm>
            <a:off x="9065346" y="121623"/>
            <a:ext cx="2742890" cy="1048214"/>
          </a:xfrm>
          <a:prstGeom prst="rect">
            <a:avLst/>
          </a:prstGeom>
        </p:spPr>
      </p:pic>
      <p:sp>
        <p:nvSpPr>
          <p:cNvPr id="9" name="Rectangle 8">
            <a:extLst>
              <a:ext uri="{FF2B5EF4-FFF2-40B4-BE49-F238E27FC236}">
                <a16:creationId xmlns:a16="http://schemas.microsoft.com/office/drawing/2014/main" id="{4E6BA4D1-3C50-A640-914B-F591D9A25649}"/>
              </a:ext>
            </a:extLst>
          </p:cNvPr>
          <p:cNvSpPr/>
          <p:nvPr/>
        </p:nvSpPr>
        <p:spPr>
          <a:xfrm>
            <a:off x="370801" y="281583"/>
            <a:ext cx="8494387" cy="769441"/>
          </a:xfrm>
          <a:prstGeom prst="rect">
            <a:avLst/>
          </a:prstGeom>
        </p:spPr>
        <p:txBody>
          <a:bodyPr wrap="square">
            <a:spAutoFit/>
          </a:bodyPr>
          <a:lstStyle/>
          <a:p>
            <a:r>
              <a:rPr lang="en-GB" sz="4400" dirty="0">
                <a:solidFill>
                  <a:schemeClr val="bg1"/>
                </a:solidFill>
                <a:latin typeface="Arial" panose="020B0604020202020204" pitchFamily="34" charset="0"/>
                <a:cs typeface="Arial" panose="020B0604020202020204" pitchFamily="34" charset="0"/>
              </a:rPr>
              <a:t>The Chemical Probes Portal</a:t>
            </a:r>
            <a:endParaRPr lang="en-GB" sz="3600" dirty="0">
              <a:solidFill>
                <a:schemeClr val="bg1"/>
              </a:solidFill>
              <a:latin typeface="Arial" panose="020B0604020202020204" pitchFamily="34" charset="0"/>
              <a:cs typeface="Arial" panose="020B0604020202020204" pitchFamily="34" charset="0"/>
            </a:endParaRPr>
          </a:p>
        </p:txBody>
      </p:sp>
      <p:pic>
        <p:nvPicPr>
          <p:cNvPr id="11" name="Picture 2" descr="Image result for twitter logo">
            <a:extLst>
              <a:ext uri="{FF2B5EF4-FFF2-40B4-BE49-F238E27FC236}">
                <a16:creationId xmlns:a16="http://schemas.microsoft.com/office/drawing/2014/main" id="{D6C6765E-A0AB-B045-A032-BF4EC66E7F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7314" b="-3027"/>
          <a:stretch/>
        </p:blipFill>
        <p:spPr bwMode="auto">
          <a:xfrm>
            <a:off x="2726161" y="6213533"/>
            <a:ext cx="519696" cy="362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linkedin logo">
            <a:extLst>
              <a:ext uri="{FF2B5EF4-FFF2-40B4-BE49-F238E27FC236}">
                <a16:creationId xmlns:a16="http://schemas.microsoft.com/office/drawing/2014/main" id="{63482B0F-C923-6045-99F8-1FE4161C15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15" r="19295"/>
          <a:stretch/>
        </p:blipFill>
        <p:spPr bwMode="auto">
          <a:xfrm>
            <a:off x="4848174" y="6202452"/>
            <a:ext cx="531271" cy="3497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FE83FF7-D7CD-7F45-BEAB-3B2E1DEE7FCA}"/>
              </a:ext>
            </a:extLst>
          </p:cNvPr>
          <p:cNvSpPr txBox="1"/>
          <p:nvPr/>
        </p:nvSpPr>
        <p:spPr>
          <a:xfrm>
            <a:off x="3266681" y="6251816"/>
            <a:ext cx="1615633" cy="276999"/>
          </a:xfrm>
          <a:prstGeom prst="rect">
            <a:avLst/>
          </a:prstGeom>
          <a:noFill/>
        </p:spPr>
        <p:txBody>
          <a:bodyPr wrap="square" rtlCol="0">
            <a:spAutoFit/>
          </a:bodyPr>
          <a:lstStyle/>
          <a:p>
            <a:r>
              <a:rPr lang="en-US" sz="1200" dirty="0">
                <a:solidFill>
                  <a:srgbClr val="2A4C66"/>
                </a:solidFill>
                <a:latin typeface="Arial" panose="020B0604020202020204" pitchFamily="34" charset="0"/>
                <a:cs typeface="Arial" panose="020B0604020202020204" pitchFamily="34" charset="0"/>
              </a:rPr>
              <a:t>@</a:t>
            </a:r>
            <a:r>
              <a:rPr lang="en-US" sz="1200" dirty="0" err="1">
                <a:solidFill>
                  <a:srgbClr val="2A4C66"/>
                </a:solidFill>
                <a:latin typeface="Arial" panose="020B0604020202020204" pitchFamily="34" charset="0"/>
                <a:cs typeface="Arial" panose="020B0604020202020204" pitchFamily="34" charset="0"/>
              </a:rPr>
              <a:t>Chemical_Probes</a:t>
            </a:r>
            <a:endParaRPr lang="en-US" sz="1200" dirty="0">
              <a:solidFill>
                <a:srgbClr val="2A4C66"/>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DB01EE-7DC5-5B47-B227-96D41D3E439F}"/>
              </a:ext>
            </a:extLst>
          </p:cNvPr>
          <p:cNvSpPr txBox="1"/>
          <p:nvPr/>
        </p:nvSpPr>
        <p:spPr>
          <a:xfrm>
            <a:off x="5396425" y="6251964"/>
            <a:ext cx="1932158" cy="276999"/>
          </a:xfrm>
          <a:prstGeom prst="rect">
            <a:avLst/>
          </a:prstGeom>
          <a:noFill/>
        </p:spPr>
        <p:txBody>
          <a:bodyPr wrap="square" rtlCol="0">
            <a:spAutoFit/>
          </a:bodyPr>
          <a:lstStyle/>
          <a:p>
            <a:r>
              <a:rPr lang="en-US" sz="1200" dirty="0">
                <a:solidFill>
                  <a:srgbClr val="2A4C66"/>
                </a:solidFill>
                <a:latin typeface="Arial" panose="020B0604020202020204" pitchFamily="34" charset="0"/>
                <a:cs typeface="Arial" panose="020B0604020202020204" pitchFamily="34" charset="0"/>
              </a:rPr>
              <a:t>Chemical Probes Portal</a:t>
            </a:r>
          </a:p>
        </p:txBody>
      </p:sp>
      <p:pic>
        <p:nvPicPr>
          <p:cNvPr id="15" name="Picture 10" descr="Image result for wellcome logo">
            <a:extLst>
              <a:ext uri="{FF2B5EF4-FFF2-40B4-BE49-F238E27FC236}">
                <a16:creationId xmlns:a16="http://schemas.microsoft.com/office/drawing/2014/main" id="{D25455BD-4F8A-0640-9BCC-BE9BC6DC3C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8233" y="5860535"/>
            <a:ext cx="513847" cy="51384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Test tubes">
            <a:extLst>
              <a:ext uri="{FF2B5EF4-FFF2-40B4-BE49-F238E27FC236}">
                <a16:creationId xmlns:a16="http://schemas.microsoft.com/office/drawing/2014/main" id="{25035A4B-E5AF-6642-AACE-2796B3BA12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0264" y="3117480"/>
            <a:ext cx="561833" cy="561833"/>
          </a:xfrm>
          <a:prstGeom prst="rect">
            <a:avLst/>
          </a:prstGeom>
        </p:spPr>
      </p:pic>
      <p:pic>
        <p:nvPicPr>
          <p:cNvPr id="18" name="Graphic 17" descr="Target Audience">
            <a:extLst>
              <a:ext uri="{FF2B5EF4-FFF2-40B4-BE49-F238E27FC236}">
                <a16:creationId xmlns:a16="http://schemas.microsoft.com/office/drawing/2014/main" id="{261313B8-3C1D-0443-B0E2-4F7DA6F9A3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0265" y="2286810"/>
            <a:ext cx="561833" cy="561833"/>
          </a:xfrm>
          <a:prstGeom prst="rect">
            <a:avLst/>
          </a:prstGeom>
        </p:spPr>
      </p:pic>
      <p:sp>
        <p:nvSpPr>
          <p:cNvPr id="19" name="TextBox 18">
            <a:extLst>
              <a:ext uri="{FF2B5EF4-FFF2-40B4-BE49-F238E27FC236}">
                <a16:creationId xmlns:a16="http://schemas.microsoft.com/office/drawing/2014/main" id="{4CEBD6AE-90BF-9F43-BF8C-F949A0821120}"/>
              </a:ext>
            </a:extLst>
          </p:cNvPr>
          <p:cNvSpPr txBox="1"/>
          <p:nvPr/>
        </p:nvSpPr>
        <p:spPr>
          <a:xfrm>
            <a:off x="376922" y="1469350"/>
            <a:ext cx="11438153" cy="738664"/>
          </a:xfrm>
          <a:prstGeom prst="rect">
            <a:avLst/>
          </a:prstGeom>
          <a:noFill/>
        </p:spPr>
        <p:txBody>
          <a:bodyPr wrap="square" rtlCol="0">
            <a:spAutoFit/>
          </a:bodyPr>
          <a:lstStyle/>
          <a:p>
            <a:r>
              <a:rPr lang="en-GB" sz="2400" dirty="0">
                <a:solidFill>
                  <a:schemeClr val="tx2"/>
                </a:solidFill>
                <a:latin typeface="Arial" panose="020B0604020202020204" pitchFamily="34" charset="0"/>
                <a:cs typeface="Arial" panose="020B0604020202020204" pitchFamily="34" charset="0"/>
              </a:rPr>
              <a:t>A free, public resource to select the best chemical tools for a protein target</a:t>
            </a:r>
          </a:p>
          <a:p>
            <a:endParaRPr 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36C2889-55B0-A045-A0D5-1481F4BA1975}"/>
              </a:ext>
            </a:extLst>
          </p:cNvPr>
          <p:cNvSpPr txBox="1"/>
          <p:nvPr/>
        </p:nvSpPr>
        <p:spPr>
          <a:xfrm>
            <a:off x="2747136" y="5572746"/>
            <a:ext cx="4405218" cy="523220"/>
          </a:xfrm>
          <a:prstGeom prst="rect">
            <a:avLst/>
          </a:prstGeom>
          <a:noFill/>
        </p:spPr>
        <p:txBody>
          <a:bodyPr wrap="square" rtlCol="0">
            <a:spAutoFit/>
          </a:bodyPr>
          <a:lstStyle/>
          <a:p>
            <a:r>
              <a:rPr lang="en-US" sz="2800" dirty="0" err="1">
                <a:solidFill>
                  <a:srgbClr val="2A4C66"/>
                </a:solidFill>
                <a:latin typeface="Arial" panose="020B0604020202020204" pitchFamily="34" charset="0"/>
                <a:cs typeface="Arial" panose="020B0604020202020204" pitchFamily="34" charset="0"/>
              </a:rPr>
              <a:t>www.chemicalprobes.org</a:t>
            </a:r>
            <a:endParaRPr lang="en-US" sz="2800" dirty="0">
              <a:solidFill>
                <a:srgbClr val="2A4C6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B5BD9D-B25A-004F-B858-230A29A4360E}"/>
              </a:ext>
            </a:extLst>
          </p:cNvPr>
          <p:cNvSpPr txBox="1"/>
          <p:nvPr/>
        </p:nvSpPr>
        <p:spPr>
          <a:xfrm>
            <a:off x="289002" y="5037177"/>
            <a:ext cx="5567065" cy="261610"/>
          </a:xfrm>
          <a:prstGeom prst="rect">
            <a:avLst/>
          </a:prstGeom>
          <a:noFill/>
        </p:spPr>
        <p:txBody>
          <a:bodyPr wrap="square" rtlCol="0">
            <a:spAutoFit/>
          </a:bodyPr>
          <a:lstStyle/>
          <a:p>
            <a:r>
              <a:rPr lang="en-US" sz="1100" dirty="0">
                <a:solidFill>
                  <a:srgbClr val="2A4C66"/>
                </a:solidFill>
                <a:latin typeface="Arial" panose="020B0604020202020204" pitchFamily="34" charset="0"/>
                <a:cs typeface="Arial" panose="020B0604020202020204" pitchFamily="34" charset="0"/>
              </a:rPr>
              <a:t>Arrowsmith et al. </a:t>
            </a:r>
            <a:r>
              <a:rPr lang="en-US" sz="1100" i="1" dirty="0">
                <a:solidFill>
                  <a:srgbClr val="2A4C66"/>
                </a:solidFill>
                <a:latin typeface="Arial" panose="020B0604020202020204" pitchFamily="34" charset="0"/>
                <a:cs typeface="Arial" panose="020B0604020202020204" pitchFamily="34" charset="0"/>
              </a:rPr>
              <a:t>Nat Chem Biol </a:t>
            </a:r>
            <a:r>
              <a:rPr lang="en-US" sz="1100" dirty="0">
                <a:solidFill>
                  <a:srgbClr val="2A4C66"/>
                </a:solidFill>
                <a:latin typeface="Arial" panose="020B0604020202020204" pitchFamily="34" charset="0"/>
                <a:cs typeface="Arial" panose="020B0604020202020204" pitchFamily="34" charset="0"/>
              </a:rPr>
              <a:t>(2015), Antolin et al. </a:t>
            </a:r>
            <a:r>
              <a:rPr lang="en-US" sz="1100" i="1" dirty="0">
                <a:solidFill>
                  <a:srgbClr val="2A4C66"/>
                </a:solidFill>
                <a:latin typeface="Arial" panose="020B0604020202020204" pitchFamily="34" charset="0"/>
                <a:cs typeface="Arial" panose="020B0604020202020204" pitchFamily="34" charset="0"/>
              </a:rPr>
              <a:t>Future Med Chem </a:t>
            </a:r>
            <a:r>
              <a:rPr lang="en-US" sz="1100" dirty="0">
                <a:solidFill>
                  <a:srgbClr val="2A4C66"/>
                </a:solidFill>
                <a:latin typeface="Arial" panose="020B0604020202020204" pitchFamily="34" charset="0"/>
                <a:cs typeface="Arial" panose="020B0604020202020204" pitchFamily="34" charset="0"/>
              </a:rPr>
              <a:t>(2019)</a:t>
            </a:r>
          </a:p>
        </p:txBody>
      </p:sp>
      <p:pic>
        <p:nvPicPr>
          <p:cNvPr id="27" name="Picture 26" descr="Image result for icr logo">
            <a:extLst>
              <a:ext uri="{FF2B5EF4-FFF2-40B4-BE49-F238E27FC236}">
                <a16:creationId xmlns:a16="http://schemas.microsoft.com/office/drawing/2014/main" id="{79C6B679-28F8-6F4F-AD5A-ECBB24D1717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1838" t="33470" r="31858" b="31274"/>
          <a:stretch/>
        </p:blipFill>
        <p:spPr bwMode="auto">
          <a:xfrm>
            <a:off x="8068627" y="5837817"/>
            <a:ext cx="978723" cy="6173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Image result for sgc structural genomics consortium logo">
            <a:extLst>
              <a:ext uri="{FF2B5EF4-FFF2-40B4-BE49-F238E27FC236}">
                <a16:creationId xmlns:a16="http://schemas.microsoft.com/office/drawing/2014/main" id="{8AAEB584-126C-6E40-BE92-9FC35FDF419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51534" y="5811408"/>
            <a:ext cx="1303274" cy="617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A477E9-2229-CC40-8A7F-3379F4BA78C0}"/>
              </a:ext>
            </a:extLst>
          </p:cNvPr>
          <p:cNvSpPr txBox="1"/>
          <p:nvPr/>
        </p:nvSpPr>
        <p:spPr>
          <a:xfrm>
            <a:off x="1645589" y="2281923"/>
            <a:ext cx="5340030" cy="2400657"/>
          </a:xfrm>
          <a:prstGeom prst="rect">
            <a:avLst/>
          </a:prstGeom>
          <a:noFill/>
        </p:spPr>
        <p:txBody>
          <a:bodyPr wrap="square" rtlCol="0">
            <a:spAutoFit/>
          </a:bodyPr>
          <a:lstStyle/>
          <a:p>
            <a:pPr>
              <a:spcAft>
                <a:spcPts val="1200"/>
              </a:spcAft>
            </a:pPr>
            <a:r>
              <a:rPr lang="en-US" sz="2000" dirty="0">
                <a:latin typeface="Arial" panose="020B0604020202020204" pitchFamily="34" charset="0"/>
                <a:cs typeface="Arial" panose="020B0604020202020204" pitchFamily="34" charset="0"/>
              </a:rPr>
              <a:t>Find expert recommendations and guidance on the right inhibitor for your experiment</a:t>
            </a:r>
          </a:p>
          <a:p>
            <a:pPr>
              <a:spcAft>
                <a:spcPts val="1200"/>
              </a:spcAft>
            </a:pPr>
            <a:r>
              <a:rPr lang="en-US" sz="2000" dirty="0">
                <a:latin typeface="Arial" panose="020B0604020202020204" pitchFamily="34" charset="0"/>
                <a:cs typeface="Arial" panose="020B0604020202020204" pitchFamily="34" charset="0"/>
              </a:rPr>
              <a:t>Hundreds of small-molecule inhibitors, PROTACs, molecular glues and agonists</a:t>
            </a:r>
          </a:p>
          <a:p>
            <a:pPr>
              <a:spcAft>
                <a:spcPts val="1200"/>
              </a:spcAft>
            </a:pPr>
            <a:r>
              <a:rPr lang="en-US" sz="2000" dirty="0">
                <a:latin typeface="Arial" panose="020B0604020202020204" pitchFamily="34" charset="0"/>
                <a:cs typeface="Arial" panose="020B0604020202020204" pitchFamily="34" charset="0"/>
              </a:rPr>
              <a:t>Search by compound name or protein target</a:t>
            </a:r>
          </a:p>
          <a:p>
            <a:pPr>
              <a:spcAft>
                <a:spcPts val="1200"/>
              </a:spcAft>
            </a:pPr>
            <a:r>
              <a:rPr lang="en-US" sz="2000" dirty="0">
                <a:latin typeface="Arial" panose="020B0604020202020204" pitchFamily="34" charset="0"/>
                <a:cs typeface="Arial" panose="020B0604020202020204" pitchFamily="34" charset="0"/>
              </a:rPr>
              <a:t>Expert ratings for chemical tools</a:t>
            </a:r>
          </a:p>
        </p:txBody>
      </p:sp>
      <p:pic>
        <p:nvPicPr>
          <p:cNvPr id="6" name="Graphic 5" descr="Magnifying glass with solid fill">
            <a:extLst>
              <a:ext uri="{FF2B5EF4-FFF2-40B4-BE49-F238E27FC236}">
                <a16:creationId xmlns:a16="http://schemas.microsoft.com/office/drawing/2014/main" id="{0136D7F7-CBBB-D44D-8500-30540D30061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0264" y="3754185"/>
            <a:ext cx="556426" cy="556426"/>
          </a:xfrm>
          <a:prstGeom prst="rect">
            <a:avLst/>
          </a:prstGeom>
        </p:spPr>
      </p:pic>
      <p:pic>
        <p:nvPicPr>
          <p:cNvPr id="16" name="Graphic 15" descr="Rating Star with solid fill">
            <a:extLst>
              <a:ext uri="{FF2B5EF4-FFF2-40B4-BE49-F238E27FC236}">
                <a16:creationId xmlns:a16="http://schemas.microsoft.com/office/drawing/2014/main" id="{F2FCB74D-699B-C941-B138-78F04F5D82B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4467" y="4193708"/>
            <a:ext cx="556425" cy="556425"/>
          </a:xfrm>
          <a:prstGeom prst="rect">
            <a:avLst/>
          </a:prstGeom>
        </p:spPr>
      </p:pic>
      <p:pic>
        <p:nvPicPr>
          <p:cNvPr id="71" name="Graphic 70" descr="Information with solid fill">
            <a:extLst>
              <a:ext uri="{FF2B5EF4-FFF2-40B4-BE49-F238E27FC236}">
                <a16:creationId xmlns:a16="http://schemas.microsoft.com/office/drawing/2014/main" id="{02AEDA84-71FD-A04D-BFF1-5473B244A5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188903" y="4658530"/>
            <a:ext cx="1085269" cy="1085269"/>
          </a:xfrm>
          <a:prstGeom prst="rect">
            <a:avLst/>
          </a:prstGeom>
        </p:spPr>
      </p:pic>
      <p:cxnSp>
        <p:nvCxnSpPr>
          <p:cNvPr id="32" name="Straight Connector 31">
            <a:extLst>
              <a:ext uri="{FF2B5EF4-FFF2-40B4-BE49-F238E27FC236}">
                <a16:creationId xmlns:a16="http://schemas.microsoft.com/office/drawing/2014/main" id="{FF3B3820-C6A1-324E-BE23-C5E9E50F02CA}"/>
              </a:ext>
            </a:extLst>
          </p:cNvPr>
          <p:cNvCxnSpPr/>
          <p:nvPr/>
        </p:nvCxnSpPr>
        <p:spPr>
          <a:xfrm>
            <a:off x="289002" y="5343526"/>
            <a:ext cx="11613995" cy="0"/>
          </a:xfrm>
          <a:prstGeom prst="line">
            <a:avLst/>
          </a:prstGeom>
          <a:ln w="41275">
            <a:solidFill>
              <a:srgbClr val="2C4C67"/>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5B8A696-1522-7C43-829B-991090C275F2}"/>
              </a:ext>
            </a:extLst>
          </p:cNvPr>
          <p:cNvPicPr>
            <a:picLocks noChangeAspect="1"/>
          </p:cNvPicPr>
          <p:nvPr/>
        </p:nvPicPr>
        <p:blipFill>
          <a:blip r:embed="rId21"/>
          <a:stretch>
            <a:fillRect/>
          </a:stretch>
        </p:blipFill>
        <p:spPr>
          <a:xfrm>
            <a:off x="10512735" y="5797402"/>
            <a:ext cx="1552161" cy="617337"/>
          </a:xfrm>
          <a:prstGeom prst="rect">
            <a:avLst/>
          </a:prstGeom>
        </p:spPr>
      </p:pic>
    </p:spTree>
    <p:extLst>
      <p:ext uri="{BB962C8B-B14F-4D97-AF65-F5344CB8AC3E}">
        <p14:creationId xmlns:p14="http://schemas.microsoft.com/office/powerpoint/2010/main" val="303689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C11ADB4-C365-5A4F-9DD0-A46A2053813E}"/>
              </a:ext>
            </a:extLst>
          </p:cNvPr>
          <p:cNvSpPr/>
          <p:nvPr/>
        </p:nvSpPr>
        <p:spPr>
          <a:xfrm>
            <a:off x="0" y="5070"/>
            <a:ext cx="12192000" cy="1260985"/>
          </a:xfrm>
          <a:prstGeom prst="rect">
            <a:avLst/>
          </a:prstGeom>
          <a:solidFill>
            <a:srgbClr val="2C4C67"/>
          </a:solidFill>
          <a:ln>
            <a:solidFill>
              <a:srgbClr val="2C4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CE7604B-308E-2945-B558-49D355C77740}"/>
              </a:ext>
            </a:extLst>
          </p:cNvPr>
          <p:cNvPicPr>
            <a:picLocks noChangeAspect="1"/>
          </p:cNvPicPr>
          <p:nvPr/>
        </p:nvPicPr>
        <p:blipFill rotWithShape="1">
          <a:blip r:embed="rId3"/>
          <a:srcRect l="67471" t="628" r="15499" b="85577"/>
          <a:stretch/>
        </p:blipFill>
        <p:spPr>
          <a:xfrm>
            <a:off x="9065346" y="121623"/>
            <a:ext cx="2742890" cy="1048214"/>
          </a:xfrm>
          <a:prstGeom prst="rect">
            <a:avLst/>
          </a:prstGeom>
        </p:spPr>
      </p:pic>
      <p:sp>
        <p:nvSpPr>
          <p:cNvPr id="9" name="Rectangle 8">
            <a:extLst>
              <a:ext uri="{FF2B5EF4-FFF2-40B4-BE49-F238E27FC236}">
                <a16:creationId xmlns:a16="http://schemas.microsoft.com/office/drawing/2014/main" id="{4E6BA4D1-3C50-A640-914B-F591D9A25649}"/>
              </a:ext>
            </a:extLst>
          </p:cNvPr>
          <p:cNvSpPr/>
          <p:nvPr/>
        </p:nvSpPr>
        <p:spPr>
          <a:xfrm>
            <a:off x="370801" y="281583"/>
            <a:ext cx="8494387" cy="769441"/>
          </a:xfrm>
          <a:prstGeom prst="rect">
            <a:avLst/>
          </a:prstGeom>
        </p:spPr>
        <p:txBody>
          <a:bodyPr wrap="square">
            <a:spAutoFit/>
          </a:bodyPr>
          <a:lstStyle/>
          <a:p>
            <a:r>
              <a:rPr lang="en-GB" sz="4400" dirty="0">
                <a:solidFill>
                  <a:schemeClr val="bg1"/>
                </a:solidFill>
                <a:latin typeface="Arial" panose="020B0604020202020204" pitchFamily="34" charset="0"/>
                <a:cs typeface="Arial" panose="020B0604020202020204" pitchFamily="34" charset="0"/>
              </a:rPr>
              <a:t>The Chemical Probes Portal</a:t>
            </a:r>
            <a:endParaRPr lang="en-GB" sz="3600" dirty="0">
              <a:solidFill>
                <a:schemeClr val="bg1"/>
              </a:solidFill>
              <a:latin typeface="Arial" panose="020B0604020202020204" pitchFamily="34" charset="0"/>
              <a:cs typeface="Arial" panose="020B0604020202020204" pitchFamily="34" charset="0"/>
            </a:endParaRPr>
          </a:p>
        </p:txBody>
      </p:sp>
      <p:pic>
        <p:nvPicPr>
          <p:cNvPr id="17" name="Graphic 16" descr="Test tubes">
            <a:extLst>
              <a:ext uri="{FF2B5EF4-FFF2-40B4-BE49-F238E27FC236}">
                <a16:creationId xmlns:a16="http://schemas.microsoft.com/office/drawing/2014/main" id="{25035A4B-E5AF-6642-AACE-2796B3BA12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264" y="3117480"/>
            <a:ext cx="561833" cy="561833"/>
          </a:xfrm>
          <a:prstGeom prst="rect">
            <a:avLst/>
          </a:prstGeom>
        </p:spPr>
      </p:pic>
      <p:pic>
        <p:nvPicPr>
          <p:cNvPr id="18" name="Graphic 17" descr="Target Audience">
            <a:extLst>
              <a:ext uri="{FF2B5EF4-FFF2-40B4-BE49-F238E27FC236}">
                <a16:creationId xmlns:a16="http://schemas.microsoft.com/office/drawing/2014/main" id="{261313B8-3C1D-0443-B0E2-4F7DA6F9A3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0265" y="2286810"/>
            <a:ext cx="561833" cy="561833"/>
          </a:xfrm>
          <a:prstGeom prst="rect">
            <a:avLst/>
          </a:prstGeom>
        </p:spPr>
      </p:pic>
      <p:sp>
        <p:nvSpPr>
          <p:cNvPr id="19" name="TextBox 18">
            <a:extLst>
              <a:ext uri="{FF2B5EF4-FFF2-40B4-BE49-F238E27FC236}">
                <a16:creationId xmlns:a16="http://schemas.microsoft.com/office/drawing/2014/main" id="{4CEBD6AE-90BF-9F43-BF8C-F949A0821120}"/>
              </a:ext>
            </a:extLst>
          </p:cNvPr>
          <p:cNvSpPr txBox="1"/>
          <p:nvPr/>
        </p:nvSpPr>
        <p:spPr>
          <a:xfrm>
            <a:off x="376922" y="1469350"/>
            <a:ext cx="11438153" cy="738664"/>
          </a:xfrm>
          <a:prstGeom prst="rect">
            <a:avLst/>
          </a:prstGeom>
          <a:noFill/>
        </p:spPr>
        <p:txBody>
          <a:bodyPr wrap="square" rtlCol="0">
            <a:spAutoFit/>
          </a:bodyPr>
          <a:lstStyle/>
          <a:p>
            <a:r>
              <a:rPr lang="en-GB" sz="2400" dirty="0">
                <a:solidFill>
                  <a:schemeClr val="tx2"/>
                </a:solidFill>
                <a:latin typeface="Arial" panose="020B0604020202020204" pitchFamily="34" charset="0"/>
                <a:cs typeface="Arial" panose="020B0604020202020204" pitchFamily="34" charset="0"/>
              </a:rPr>
              <a:t>A free, public resource to select the best chemical tools for a protein target</a:t>
            </a:r>
          </a:p>
          <a:p>
            <a:endParaRPr lang="en-US"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B5BD9D-B25A-004F-B858-230A29A4360E}"/>
              </a:ext>
            </a:extLst>
          </p:cNvPr>
          <p:cNvSpPr txBox="1"/>
          <p:nvPr/>
        </p:nvSpPr>
        <p:spPr>
          <a:xfrm>
            <a:off x="289002" y="5037177"/>
            <a:ext cx="5567065" cy="261610"/>
          </a:xfrm>
          <a:prstGeom prst="rect">
            <a:avLst/>
          </a:prstGeom>
          <a:noFill/>
        </p:spPr>
        <p:txBody>
          <a:bodyPr wrap="square" rtlCol="0">
            <a:spAutoFit/>
          </a:bodyPr>
          <a:lstStyle/>
          <a:p>
            <a:r>
              <a:rPr lang="en-US" sz="1100" dirty="0">
                <a:solidFill>
                  <a:srgbClr val="2A4C66"/>
                </a:solidFill>
                <a:latin typeface="Arial" panose="020B0604020202020204" pitchFamily="34" charset="0"/>
                <a:cs typeface="Arial" panose="020B0604020202020204" pitchFamily="34" charset="0"/>
              </a:rPr>
              <a:t>Arrowsmith et al. </a:t>
            </a:r>
            <a:r>
              <a:rPr lang="en-US" sz="1100" i="1" dirty="0">
                <a:solidFill>
                  <a:srgbClr val="2A4C66"/>
                </a:solidFill>
                <a:latin typeface="Arial" panose="020B0604020202020204" pitchFamily="34" charset="0"/>
                <a:cs typeface="Arial" panose="020B0604020202020204" pitchFamily="34" charset="0"/>
              </a:rPr>
              <a:t>Nat Chem Biol </a:t>
            </a:r>
            <a:r>
              <a:rPr lang="en-US" sz="1100" dirty="0">
                <a:solidFill>
                  <a:srgbClr val="2A4C66"/>
                </a:solidFill>
                <a:latin typeface="Arial" panose="020B0604020202020204" pitchFamily="34" charset="0"/>
                <a:cs typeface="Arial" panose="020B0604020202020204" pitchFamily="34" charset="0"/>
              </a:rPr>
              <a:t>(2015), Antolin et al. </a:t>
            </a:r>
            <a:r>
              <a:rPr lang="en-US" sz="1100" i="1" dirty="0">
                <a:solidFill>
                  <a:srgbClr val="2A4C66"/>
                </a:solidFill>
                <a:latin typeface="Arial" panose="020B0604020202020204" pitchFamily="34" charset="0"/>
                <a:cs typeface="Arial" panose="020B0604020202020204" pitchFamily="34" charset="0"/>
              </a:rPr>
              <a:t>Future Med Chem </a:t>
            </a:r>
            <a:r>
              <a:rPr lang="en-US" sz="1100" dirty="0">
                <a:solidFill>
                  <a:srgbClr val="2A4C66"/>
                </a:solidFill>
                <a:latin typeface="Arial" panose="020B0604020202020204" pitchFamily="34" charset="0"/>
                <a:cs typeface="Arial" panose="020B0604020202020204" pitchFamily="34" charset="0"/>
              </a:rPr>
              <a:t>(2019)</a:t>
            </a:r>
          </a:p>
        </p:txBody>
      </p:sp>
      <p:sp>
        <p:nvSpPr>
          <p:cNvPr id="2" name="TextBox 1">
            <a:extLst>
              <a:ext uri="{FF2B5EF4-FFF2-40B4-BE49-F238E27FC236}">
                <a16:creationId xmlns:a16="http://schemas.microsoft.com/office/drawing/2014/main" id="{12A477E9-2229-CC40-8A7F-3379F4BA78C0}"/>
              </a:ext>
            </a:extLst>
          </p:cNvPr>
          <p:cNvSpPr txBox="1"/>
          <p:nvPr/>
        </p:nvSpPr>
        <p:spPr>
          <a:xfrm>
            <a:off x="1645589" y="2281923"/>
            <a:ext cx="5340030" cy="2400657"/>
          </a:xfrm>
          <a:prstGeom prst="rect">
            <a:avLst/>
          </a:prstGeom>
          <a:noFill/>
        </p:spPr>
        <p:txBody>
          <a:bodyPr wrap="square" rtlCol="0">
            <a:spAutoFit/>
          </a:bodyPr>
          <a:lstStyle/>
          <a:p>
            <a:pPr>
              <a:spcAft>
                <a:spcPts val="1200"/>
              </a:spcAft>
            </a:pPr>
            <a:r>
              <a:rPr lang="en-US" sz="2000" dirty="0">
                <a:latin typeface="Arial" panose="020B0604020202020204" pitchFamily="34" charset="0"/>
                <a:cs typeface="Arial" panose="020B0604020202020204" pitchFamily="34" charset="0"/>
              </a:rPr>
              <a:t>Find expert recommendations and guidance on the right inhibitor for your experiment</a:t>
            </a:r>
          </a:p>
          <a:p>
            <a:pPr>
              <a:spcAft>
                <a:spcPts val="1200"/>
              </a:spcAft>
            </a:pPr>
            <a:r>
              <a:rPr lang="en-US" sz="2000" dirty="0">
                <a:latin typeface="Arial" panose="020B0604020202020204" pitchFamily="34" charset="0"/>
                <a:cs typeface="Arial" panose="020B0604020202020204" pitchFamily="34" charset="0"/>
              </a:rPr>
              <a:t>Hundreds of small-molecule inhibitors, PROTACs, molecular glues and agonists</a:t>
            </a:r>
          </a:p>
          <a:p>
            <a:pPr>
              <a:spcAft>
                <a:spcPts val="1200"/>
              </a:spcAft>
            </a:pPr>
            <a:r>
              <a:rPr lang="en-US" sz="2000" dirty="0">
                <a:latin typeface="Arial" panose="020B0604020202020204" pitchFamily="34" charset="0"/>
                <a:cs typeface="Arial" panose="020B0604020202020204" pitchFamily="34" charset="0"/>
              </a:rPr>
              <a:t>Search by compound name or protein target</a:t>
            </a:r>
          </a:p>
          <a:p>
            <a:pPr>
              <a:spcAft>
                <a:spcPts val="1200"/>
              </a:spcAft>
            </a:pPr>
            <a:r>
              <a:rPr lang="en-US" sz="2000" dirty="0">
                <a:latin typeface="Arial" panose="020B0604020202020204" pitchFamily="34" charset="0"/>
                <a:cs typeface="Arial" panose="020B0604020202020204" pitchFamily="34" charset="0"/>
              </a:rPr>
              <a:t>Expert ratings for chemical tools</a:t>
            </a:r>
          </a:p>
        </p:txBody>
      </p:sp>
      <p:pic>
        <p:nvPicPr>
          <p:cNvPr id="6" name="Graphic 5" descr="Magnifying glass with solid fill">
            <a:extLst>
              <a:ext uri="{FF2B5EF4-FFF2-40B4-BE49-F238E27FC236}">
                <a16:creationId xmlns:a16="http://schemas.microsoft.com/office/drawing/2014/main" id="{0136D7F7-CBBB-D44D-8500-30540D3006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264" y="3754185"/>
            <a:ext cx="556426" cy="556426"/>
          </a:xfrm>
          <a:prstGeom prst="rect">
            <a:avLst/>
          </a:prstGeom>
        </p:spPr>
      </p:pic>
      <p:pic>
        <p:nvPicPr>
          <p:cNvPr id="16" name="Graphic 15" descr="Rating Star with solid fill">
            <a:extLst>
              <a:ext uri="{FF2B5EF4-FFF2-40B4-BE49-F238E27FC236}">
                <a16:creationId xmlns:a16="http://schemas.microsoft.com/office/drawing/2014/main" id="{F2FCB74D-699B-C941-B138-78F04F5D82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4467" y="4193708"/>
            <a:ext cx="556425" cy="556425"/>
          </a:xfrm>
          <a:prstGeom prst="rect">
            <a:avLst/>
          </a:prstGeom>
        </p:spPr>
      </p:pic>
      <p:pic>
        <p:nvPicPr>
          <p:cNvPr id="71" name="Graphic 70" descr="Information with solid fill">
            <a:extLst>
              <a:ext uri="{FF2B5EF4-FFF2-40B4-BE49-F238E27FC236}">
                <a16:creationId xmlns:a16="http://schemas.microsoft.com/office/drawing/2014/main" id="{02AEDA84-71FD-A04D-BFF1-5473B244A5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188903" y="4658530"/>
            <a:ext cx="1085269" cy="1085269"/>
          </a:xfrm>
          <a:prstGeom prst="rect">
            <a:avLst/>
          </a:prstGeom>
        </p:spPr>
      </p:pic>
      <p:grpSp>
        <p:nvGrpSpPr>
          <p:cNvPr id="25" name="Group 24">
            <a:extLst>
              <a:ext uri="{FF2B5EF4-FFF2-40B4-BE49-F238E27FC236}">
                <a16:creationId xmlns:a16="http://schemas.microsoft.com/office/drawing/2014/main" id="{939F64C1-6FDB-664D-BED2-545BA3836F42}"/>
              </a:ext>
            </a:extLst>
          </p:cNvPr>
          <p:cNvGrpSpPr/>
          <p:nvPr/>
        </p:nvGrpSpPr>
        <p:grpSpPr>
          <a:xfrm>
            <a:off x="7019064" y="2257061"/>
            <a:ext cx="4798294" cy="2309683"/>
            <a:chOff x="0" y="-3062"/>
            <a:chExt cx="12194604" cy="5869934"/>
          </a:xfrm>
          <a:effectLst>
            <a:outerShdw blurRad="186382" dist="38100" dir="2700000" sx="101000" sy="101000" algn="tl" rotWithShape="0">
              <a:prstClr val="black">
                <a:alpha val="40000"/>
              </a:prstClr>
            </a:outerShdw>
          </a:effectLst>
        </p:grpSpPr>
        <p:pic>
          <p:nvPicPr>
            <p:cNvPr id="29" name="Picture 28" descr="Graphical user interface, website&#10;&#10;Description automatically generated">
              <a:extLst>
                <a:ext uri="{FF2B5EF4-FFF2-40B4-BE49-F238E27FC236}">
                  <a16:creationId xmlns:a16="http://schemas.microsoft.com/office/drawing/2014/main" id="{F29089E5-560A-544D-B02E-5A375E8E9F5C}"/>
                </a:ext>
              </a:extLst>
            </p:cNvPr>
            <p:cNvPicPr>
              <a:picLocks noChangeAspect="1"/>
            </p:cNvPicPr>
            <p:nvPr/>
          </p:nvPicPr>
          <p:blipFill>
            <a:blip r:embed="rId14"/>
            <a:stretch>
              <a:fillRect/>
            </a:stretch>
          </p:blipFill>
          <p:spPr>
            <a:xfrm>
              <a:off x="0" y="-3062"/>
              <a:ext cx="12192000" cy="5869934"/>
            </a:xfrm>
            <a:prstGeom prst="rect">
              <a:avLst/>
            </a:prstGeom>
          </p:spPr>
        </p:pic>
        <p:pic>
          <p:nvPicPr>
            <p:cNvPr id="31" name="Picture 30" descr="Graphical user interface, website&#10;&#10;Description automatically generated">
              <a:extLst>
                <a:ext uri="{FF2B5EF4-FFF2-40B4-BE49-F238E27FC236}">
                  <a16:creationId xmlns:a16="http://schemas.microsoft.com/office/drawing/2014/main" id="{DA00FC66-D124-F049-971A-8F920E29DA50}"/>
                </a:ext>
              </a:extLst>
            </p:cNvPr>
            <p:cNvPicPr>
              <a:picLocks noChangeAspect="1"/>
            </p:cNvPicPr>
            <p:nvPr/>
          </p:nvPicPr>
          <p:blipFill rotWithShape="1">
            <a:blip r:embed="rId14"/>
            <a:srcRect t="67668" r="84076"/>
            <a:stretch/>
          </p:blipFill>
          <p:spPr>
            <a:xfrm>
              <a:off x="10253161" y="3969026"/>
              <a:ext cx="1941443" cy="1897846"/>
            </a:xfrm>
            <a:prstGeom prst="rect">
              <a:avLst/>
            </a:prstGeom>
          </p:spPr>
        </p:pic>
      </p:grpSp>
      <p:pic>
        <p:nvPicPr>
          <p:cNvPr id="33" name="Picture 32">
            <a:extLst>
              <a:ext uri="{FF2B5EF4-FFF2-40B4-BE49-F238E27FC236}">
                <a16:creationId xmlns:a16="http://schemas.microsoft.com/office/drawing/2014/main" id="{8147A17B-2B1B-364C-8A7B-A1F4DDB4461F}"/>
              </a:ext>
            </a:extLst>
          </p:cNvPr>
          <p:cNvPicPr>
            <a:picLocks noChangeAspect="1"/>
          </p:cNvPicPr>
          <p:nvPr/>
        </p:nvPicPr>
        <p:blipFill>
          <a:blip r:embed="rId15"/>
          <a:stretch>
            <a:fillRect/>
          </a:stretch>
        </p:blipFill>
        <p:spPr>
          <a:xfrm>
            <a:off x="185069" y="5670251"/>
            <a:ext cx="2347466" cy="858564"/>
          </a:xfrm>
          <a:prstGeom prst="rect">
            <a:avLst/>
          </a:prstGeom>
        </p:spPr>
      </p:pic>
      <p:pic>
        <p:nvPicPr>
          <p:cNvPr id="34" name="Picture 2" descr="Image result for twitter logo">
            <a:extLst>
              <a:ext uri="{FF2B5EF4-FFF2-40B4-BE49-F238E27FC236}">
                <a16:creationId xmlns:a16="http://schemas.microsoft.com/office/drawing/2014/main" id="{0018A854-8A2D-E040-AB37-04F756F1D77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17314" b="-3027"/>
          <a:stretch/>
        </p:blipFill>
        <p:spPr bwMode="auto">
          <a:xfrm>
            <a:off x="2726161" y="6213533"/>
            <a:ext cx="519696" cy="3626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linkedin logo">
            <a:extLst>
              <a:ext uri="{FF2B5EF4-FFF2-40B4-BE49-F238E27FC236}">
                <a16:creationId xmlns:a16="http://schemas.microsoft.com/office/drawing/2014/main" id="{D3F67D62-3596-8E45-9FEE-44C8F826EEDB}"/>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1215" r="19295"/>
          <a:stretch/>
        </p:blipFill>
        <p:spPr bwMode="auto">
          <a:xfrm>
            <a:off x="4848174" y="6202452"/>
            <a:ext cx="531271" cy="34979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7A3A0ED-E8A9-064F-A9FE-5C0E3C23765D}"/>
              </a:ext>
            </a:extLst>
          </p:cNvPr>
          <p:cNvSpPr txBox="1"/>
          <p:nvPr/>
        </p:nvSpPr>
        <p:spPr>
          <a:xfrm>
            <a:off x="3266681" y="6251816"/>
            <a:ext cx="1615633" cy="276999"/>
          </a:xfrm>
          <a:prstGeom prst="rect">
            <a:avLst/>
          </a:prstGeom>
          <a:noFill/>
        </p:spPr>
        <p:txBody>
          <a:bodyPr wrap="square" rtlCol="0">
            <a:spAutoFit/>
          </a:bodyPr>
          <a:lstStyle/>
          <a:p>
            <a:r>
              <a:rPr lang="en-US" sz="1200" dirty="0">
                <a:solidFill>
                  <a:srgbClr val="2A4C66"/>
                </a:solidFill>
                <a:latin typeface="Arial" panose="020B0604020202020204" pitchFamily="34" charset="0"/>
                <a:cs typeface="Arial" panose="020B0604020202020204" pitchFamily="34" charset="0"/>
              </a:rPr>
              <a:t>@</a:t>
            </a:r>
            <a:r>
              <a:rPr lang="en-US" sz="1200" dirty="0" err="1">
                <a:solidFill>
                  <a:srgbClr val="2A4C66"/>
                </a:solidFill>
                <a:latin typeface="Arial" panose="020B0604020202020204" pitchFamily="34" charset="0"/>
                <a:cs typeface="Arial" panose="020B0604020202020204" pitchFamily="34" charset="0"/>
              </a:rPr>
              <a:t>Chemical_Probes</a:t>
            </a:r>
            <a:endParaRPr lang="en-US" sz="1200" dirty="0">
              <a:solidFill>
                <a:srgbClr val="2A4C6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92F7586-051E-B04E-BE84-C7392F354A8E}"/>
              </a:ext>
            </a:extLst>
          </p:cNvPr>
          <p:cNvSpPr txBox="1"/>
          <p:nvPr/>
        </p:nvSpPr>
        <p:spPr>
          <a:xfrm>
            <a:off x="5396425" y="6251964"/>
            <a:ext cx="1932158" cy="276999"/>
          </a:xfrm>
          <a:prstGeom prst="rect">
            <a:avLst/>
          </a:prstGeom>
          <a:noFill/>
        </p:spPr>
        <p:txBody>
          <a:bodyPr wrap="square" rtlCol="0">
            <a:spAutoFit/>
          </a:bodyPr>
          <a:lstStyle/>
          <a:p>
            <a:r>
              <a:rPr lang="en-US" sz="1200" dirty="0">
                <a:solidFill>
                  <a:srgbClr val="2A4C66"/>
                </a:solidFill>
                <a:latin typeface="Arial" panose="020B0604020202020204" pitchFamily="34" charset="0"/>
                <a:cs typeface="Arial" panose="020B0604020202020204" pitchFamily="34" charset="0"/>
              </a:rPr>
              <a:t>Chemical Probes Portal</a:t>
            </a:r>
          </a:p>
        </p:txBody>
      </p:sp>
      <p:pic>
        <p:nvPicPr>
          <p:cNvPr id="38" name="Picture 10" descr="Image result for wellcome logo">
            <a:extLst>
              <a:ext uri="{FF2B5EF4-FFF2-40B4-BE49-F238E27FC236}">
                <a16:creationId xmlns:a16="http://schemas.microsoft.com/office/drawing/2014/main" id="{DC33A607-1946-3945-B860-214268AD6AC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98233" y="5860535"/>
            <a:ext cx="513847" cy="51384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CA310CE-4B33-154B-9AA2-98B45BA4476D}"/>
              </a:ext>
            </a:extLst>
          </p:cNvPr>
          <p:cNvSpPr txBox="1"/>
          <p:nvPr/>
        </p:nvSpPr>
        <p:spPr>
          <a:xfrm>
            <a:off x="2747136" y="5572746"/>
            <a:ext cx="4405218" cy="523220"/>
          </a:xfrm>
          <a:prstGeom prst="rect">
            <a:avLst/>
          </a:prstGeom>
          <a:noFill/>
        </p:spPr>
        <p:txBody>
          <a:bodyPr wrap="square" rtlCol="0">
            <a:spAutoFit/>
          </a:bodyPr>
          <a:lstStyle/>
          <a:p>
            <a:r>
              <a:rPr lang="en-US" sz="2800" dirty="0" err="1">
                <a:solidFill>
                  <a:srgbClr val="2A4C66"/>
                </a:solidFill>
                <a:latin typeface="Arial" panose="020B0604020202020204" pitchFamily="34" charset="0"/>
                <a:cs typeface="Arial" panose="020B0604020202020204" pitchFamily="34" charset="0"/>
              </a:rPr>
              <a:t>www.chemicalprobes.org</a:t>
            </a:r>
            <a:endParaRPr lang="en-US" sz="2800" dirty="0">
              <a:solidFill>
                <a:srgbClr val="2A4C66"/>
              </a:solidFill>
              <a:latin typeface="Arial" panose="020B0604020202020204" pitchFamily="34" charset="0"/>
              <a:cs typeface="Arial" panose="020B0604020202020204" pitchFamily="34" charset="0"/>
            </a:endParaRPr>
          </a:p>
        </p:txBody>
      </p:sp>
      <p:pic>
        <p:nvPicPr>
          <p:cNvPr id="40" name="Picture 39" descr="Image result for icr logo">
            <a:extLst>
              <a:ext uri="{FF2B5EF4-FFF2-40B4-BE49-F238E27FC236}">
                <a16:creationId xmlns:a16="http://schemas.microsoft.com/office/drawing/2014/main" id="{62CF1B5D-4BCA-FE43-9FCC-1C7A92DA3D40}"/>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1838" t="33470" r="31858" b="31274"/>
          <a:stretch/>
        </p:blipFill>
        <p:spPr bwMode="auto">
          <a:xfrm>
            <a:off x="8068627" y="5837817"/>
            <a:ext cx="978723" cy="6173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Image result for sgc structural genomics consortium logo">
            <a:extLst>
              <a:ext uri="{FF2B5EF4-FFF2-40B4-BE49-F238E27FC236}">
                <a16:creationId xmlns:a16="http://schemas.microsoft.com/office/drawing/2014/main" id="{35300E71-DA36-DE45-9079-EF55D9D8F03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51534" y="5811408"/>
            <a:ext cx="1303274" cy="61734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EAC27B4D-50AB-0145-BA24-18B3BC231C11}"/>
              </a:ext>
            </a:extLst>
          </p:cNvPr>
          <p:cNvCxnSpPr/>
          <p:nvPr/>
        </p:nvCxnSpPr>
        <p:spPr>
          <a:xfrm>
            <a:off x="289002" y="5343526"/>
            <a:ext cx="11613995" cy="0"/>
          </a:xfrm>
          <a:prstGeom prst="line">
            <a:avLst/>
          </a:prstGeom>
          <a:ln w="41275">
            <a:solidFill>
              <a:srgbClr val="2C4C67"/>
            </a:solidFill>
          </a:ln>
        </p:spPr>
        <p:style>
          <a:lnRef idx="1">
            <a:schemeClr val="accent1"/>
          </a:lnRef>
          <a:fillRef idx="0">
            <a:schemeClr val="accent1"/>
          </a:fillRef>
          <a:effectRef idx="0">
            <a:schemeClr val="accent1"/>
          </a:effectRef>
          <a:fontRef idx="minor">
            <a:schemeClr val="tx1"/>
          </a:fontRef>
        </p:style>
      </p:cxnSp>
      <p:pic>
        <p:nvPicPr>
          <p:cNvPr id="43" name="Picture 42" descr="Text&#10;&#10;Description automatically generated">
            <a:extLst>
              <a:ext uri="{FF2B5EF4-FFF2-40B4-BE49-F238E27FC236}">
                <a16:creationId xmlns:a16="http://schemas.microsoft.com/office/drawing/2014/main" id="{4FE65E35-F133-2947-816B-EBE89AA7EA31}"/>
              </a:ext>
            </a:extLst>
          </p:cNvPr>
          <p:cNvPicPr>
            <a:picLocks noChangeAspect="1"/>
          </p:cNvPicPr>
          <p:nvPr/>
        </p:nvPicPr>
        <p:blipFill>
          <a:blip r:embed="rId21"/>
          <a:stretch>
            <a:fillRect/>
          </a:stretch>
        </p:blipFill>
        <p:spPr>
          <a:xfrm>
            <a:off x="10512735" y="5797402"/>
            <a:ext cx="1552161" cy="617337"/>
          </a:xfrm>
          <a:prstGeom prst="rect">
            <a:avLst/>
          </a:prstGeom>
        </p:spPr>
      </p:pic>
    </p:spTree>
    <p:extLst>
      <p:ext uri="{BB962C8B-B14F-4D97-AF65-F5344CB8AC3E}">
        <p14:creationId xmlns:p14="http://schemas.microsoft.com/office/powerpoint/2010/main" val="1076877089"/>
      </p:ext>
    </p:extLst>
  </p:cSld>
  <p:clrMapOvr>
    <a:masterClrMapping/>
  </p:clrMapOvr>
</p:sld>
</file>

<file path=ppt/theme/theme1.xml><?xml version="1.0" encoding="utf-8"?>
<a:theme xmlns:a="http://schemas.openxmlformats.org/drawingml/2006/main" name="Office Theme">
  <a:themeElements>
    <a:clrScheme name="Chemical Probes Theme">
      <a:dk1>
        <a:srgbClr val="000000"/>
      </a:dk1>
      <a:lt1>
        <a:srgbClr val="FFFFFF"/>
      </a:lt1>
      <a:dk2>
        <a:srgbClr val="1B4865"/>
      </a:dk2>
      <a:lt2>
        <a:srgbClr val="E7E6E6"/>
      </a:lt2>
      <a:accent1>
        <a:srgbClr val="479B8A"/>
      </a:accent1>
      <a:accent2>
        <a:srgbClr val="E29223"/>
      </a:accent2>
      <a:accent3>
        <a:srgbClr val="A5A5A5"/>
      </a:accent3>
      <a:accent4>
        <a:srgbClr val="B17BA2"/>
      </a:accent4>
      <a:accent5>
        <a:srgbClr val="1B4865"/>
      </a:accent5>
      <a:accent6>
        <a:srgbClr val="B6DCF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TotalTime>
  <Words>1109</Words>
  <Application>Microsoft Macintosh PowerPoint</Application>
  <PresentationFormat>Widescreen</PresentationFormat>
  <Paragraphs>64</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Please delete before presenting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Crisp</dc:creator>
  <cp:lastModifiedBy>Alisa Crisp</cp:lastModifiedBy>
  <cp:revision>39</cp:revision>
  <dcterms:created xsi:type="dcterms:W3CDTF">2021-11-26T12:31:20Z</dcterms:created>
  <dcterms:modified xsi:type="dcterms:W3CDTF">2022-08-17T13:36:52Z</dcterms:modified>
</cp:coreProperties>
</file>